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354" r:id="rId5"/>
    <p:sldId id="339" r:id="rId6"/>
    <p:sldId id="348" r:id="rId7"/>
    <p:sldId id="350" r:id="rId8"/>
    <p:sldId id="351" r:id="rId9"/>
    <p:sldId id="352" r:id="rId10"/>
    <p:sldId id="353" r:id="rId11"/>
    <p:sldId id="356" r:id="rId12"/>
    <p:sldId id="355" r:id="rId13"/>
    <p:sldId id="260" r:id="rId14"/>
    <p:sldId id="340" r:id="rId15"/>
    <p:sldId id="293" r:id="rId16"/>
    <p:sldId id="259" r:id="rId17"/>
    <p:sldId id="261" r:id="rId18"/>
    <p:sldId id="294" r:id="rId19"/>
    <p:sldId id="262" r:id="rId20"/>
    <p:sldId id="296" r:id="rId21"/>
    <p:sldId id="298" r:id="rId22"/>
    <p:sldId id="295" r:id="rId23"/>
    <p:sldId id="263" r:id="rId24"/>
    <p:sldId id="297" r:id="rId25"/>
    <p:sldId id="341" r:id="rId26"/>
    <p:sldId id="264" r:id="rId27"/>
    <p:sldId id="303" r:id="rId28"/>
    <p:sldId id="338" r:id="rId29"/>
    <p:sldId id="302" r:id="rId30"/>
    <p:sldId id="301" r:id="rId31"/>
    <p:sldId id="300" r:id="rId32"/>
    <p:sldId id="299" r:id="rId33"/>
    <p:sldId id="306" r:id="rId34"/>
    <p:sldId id="305" r:id="rId35"/>
    <p:sldId id="304" r:id="rId36"/>
    <p:sldId id="308" r:id="rId37"/>
    <p:sldId id="342" r:id="rId38"/>
    <p:sldId id="343" r:id="rId39"/>
    <p:sldId id="267" r:id="rId40"/>
    <p:sldId id="266" r:id="rId41"/>
    <p:sldId id="269" r:id="rId42"/>
    <p:sldId id="315" r:id="rId43"/>
    <p:sldId id="268" r:id="rId44"/>
    <p:sldId id="318" r:id="rId45"/>
    <p:sldId id="317" r:id="rId46"/>
    <p:sldId id="316" r:id="rId47"/>
    <p:sldId id="314" r:id="rId48"/>
    <p:sldId id="345" r:id="rId49"/>
    <p:sldId id="346" r:id="rId50"/>
    <p:sldId id="347" r:id="rId51"/>
    <p:sldId id="344" r:id="rId52"/>
    <p:sldId id="313" r:id="rId53"/>
    <p:sldId id="312" r:id="rId54"/>
    <p:sldId id="311" r:id="rId55"/>
    <p:sldId id="310" r:id="rId56"/>
    <p:sldId id="309" r:id="rId57"/>
    <p:sldId id="325" r:id="rId58"/>
    <p:sldId id="324" r:id="rId59"/>
    <p:sldId id="323" r:id="rId60"/>
    <p:sldId id="322" r:id="rId61"/>
    <p:sldId id="321" r:id="rId62"/>
    <p:sldId id="320" r:id="rId63"/>
    <p:sldId id="319" r:id="rId64"/>
    <p:sldId id="328" r:id="rId65"/>
    <p:sldId id="327" r:id="rId66"/>
    <p:sldId id="326" r:id="rId67"/>
    <p:sldId id="271" r:id="rId68"/>
    <p:sldId id="270" r:id="rId69"/>
    <p:sldId id="272" r:id="rId70"/>
    <p:sldId id="274" r:id="rId71"/>
    <p:sldId id="275" r:id="rId72"/>
    <p:sldId id="273" r:id="rId73"/>
    <p:sldId id="276" r:id="rId74"/>
    <p:sldId id="278" r:id="rId75"/>
    <p:sldId id="277" r:id="rId76"/>
    <p:sldId id="331" r:id="rId77"/>
    <p:sldId id="329" r:id="rId78"/>
    <p:sldId id="332" r:id="rId79"/>
    <p:sldId id="280" r:id="rId80"/>
    <p:sldId id="333" r:id="rId81"/>
    <p:sldId id="289" r:id="rId82"/>
    <p:sldId id="337" r:id="rId83"/>
    <p:sldId id="336" r:id="rId84"/>
    <p:sldId id="282" r:id="rId85"/>
    <p:sldId id="281" r:id="rId86"/>
    <p:sldId id="284" r:id="rId87"/>
    <p:sldId id="283" r:id="rId88"/>
    <p:sldId id="286" r:id="rId89"/>
    <p:sldId id="285" r:id="rId90"/>
    <p:sldId id="288" r:id="rId91"/>
    <p:sldId id="287" r:id="rId92"/>
    <p:sldId id="290" r:id="rId93"/>
    <p:sldId id="335" r:id="rId94"/>
    <p:sldId id="292" r:id="rId95"/>
    <p:sldId id="291" r:id="rId96"/>
    <p:sldId id="358" r:id="rId97"/>
    <p:sldId id="357" r:id="rId98"/>
    <p:sldId id="35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54"/>
    <a:srgbClr val="F7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F2BB1-00DC-2CA7-9D1E-D58FDA6E92D5}" v="2" dt="2024-08-27T06:18:34.773"/>
    <p1510:client id="{2ED1A8CC-2912-D0A3-25E8-BBA967174543}" v="2296" dt="2024-08-27T05:13:50.3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3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6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54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3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1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58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0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Final Presentation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By Andrew O. and Andrew F.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9512B-1510-E857-9E2A-F2561564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897"/>
            <a:ext cx="12192000" cy="54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Major Cancel Model Results (</a:t>
            </a:r>
            <a:r>
              <a:rPr lang="en-US" err="1"/>
              <a:t>TOo</a:t>
            </a:r>
            <a:r>
              <a:rPr lang="en-US"/>
              <a:t> Large For Screenshot)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Stat Sig Majors: Real Estate Undeclared, Nutrition Science, Marketing Management, Liberal Studies, International Relations, Higher Postsecondary, Graphic Design, Geology, Entrepreneurship &amp; EE, Engineering Undeclared, Com Sci and Disorders, Civil Engineering, Biomed Engineering, </a:t>
            </a:r>
            <a:r>
              <a:rPr lang="en-US" err="1"/>
              <a:t>Biochem</a:t>
            </a:r>
            <a:r>
              <a:rPr lang="en-US"/>
              <a:t>, Advertising, Aerospace Engineering, Applied Data Science</a:t>
            </a:r>
          </a:p>
          <a:p>
            <a:r>
              <a:rPr lang="en-US"/>
              <a:t>Coefficients in alignment with above: 0.3, 0.36, 0.24, 0.83, 0.28, 0.83, 0.44, 0.23, 0.35, o.24 , 0.21, 0.29, 0.26, 0.36, 0.33, 0.83 - All of these majors may be found to have cancelation issues with larger sample size – small sample size caveat applies as this is only 2 semesters.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4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College Cancel Model 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Maxwell small sample but can take some stock (sig at 10% level).</a:t>
            </a:r>
          </a:p>
          <a:p>
            <a:r>
              <a:rPr lang="en-US"/>
              <a:t>Engineering and Comp Sci, Info Studies, and Pro Studies may have a significant cancellation problem.</a:t>
            </a:r>
          </a:p>
          <a:p>
            <a:r>
              <a:rPr lang="en-US"/>
              <a:t>Falk and Visual Arts good attendance reinforced.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6E9F21-AF73-A6A3-4B22-BCB92BC650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391" y="2839227"/>
            <a:ext cx="4754880" cy="2551146"/>
          </a:xfrm>
        </p:spPr>
      </p:pic>
    </p:spTree>
    <p:extLst>
      <p:ext uri="{BB962C8B-B14F-4D97-AF65-F5344CB8AC3E}">
        <p14:creationId xmlns:p14="http://schemas.microsoft.com/office/powerpoint/2010/main" val="286787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258330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rgbClr val="F76900"/>
                </a:solidFill>
              </a:rPr>
              <a:t>Question 2: </a:t>
            </a:r>
            <a:r>
              <a:rPr lang="en-US" sz="3600">
                <a:solidFill>
                  <a:srgbClr val="F76900"/>
                </a:solidFill>
                <a:latin typeface="Corbel"/>
                <a:ea typeface="Verdana"/>
              </a:rPr>
              <a:t>Which majors/schools correlate with the highest and lowest credit loads per semester? Total hours in the classroom weekly? Total hours of tutoring weekly?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67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1605-7349-E2EB-AE40-92DDE39D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E6E37-623F-851E-CBFE-AFB1FF6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Average Attend % = 68.8</a:t>
            </a:r>
          </a:p>
          <a:p>
            <a:r>
              <a:rPr lang="en-US"/>
              <a:t>Average Not Cancel % = 76.9</a:t>
            </a:r>
          </a:p>
          <a:p>
            <a:r>
              <a:rPr lang="en-US"/>
              <a:t>Sample: 13667 total sessions, about 8230 sessions where attendance is known, 8161 sessions where weather and attendance is known</a:t>
            </a:r>
          </a:p>
        </p:txBody>
      </p:sp>
    </p:spTree>
    <p:extLst>
      <p:ext uri="{BB962C8B-B14F-4D97-AF65-F5344CB8AC3E}">
        <p14:creationId xmlns:p14="http://schemas.microsoft.com/office/powerpoint/2010/main" val="1521954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21E5BF27-FF25-C921-1984-5C4A05B3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403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5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E7AFF627-BDB2-11DF-8E00-1EB749702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44" y="1143620"/>
            <a:ext cx="10261092" cy="45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6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227C726-00E9-4762-B7F2-B5B94A12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C2663D4E-04FD-8086-5DB1-6EBDC1A5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8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2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27C726-00E9-4762-B7F2-B5B94A12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credit load&#10;&#10;Description automatically generated">
            <a:extLst>
              <a:ext uri="{FF2B5EF4-FFF2-40B4-BE49-F238E27FC236}">
                <a16:creationId xmlns:a16="http://schemas.microsoft.com/office/drawing/2014/main" id="{2E32BF4A-FF7B-B252-9AC4-C4D841D9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914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0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445F7-FD8B-494B-8F82-8DFCE98D1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6A9BA-045C-45E7-AF03-BAE3E00AF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1AD43922-869E-089B-A9FE-FB66C614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44" y="1143620"/>
            <a:ext cx="10261092" cy="45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264" y="349866"/>
            <a:ext cx="3333356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350" y="2524059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Answer questions using student athlete tutorial session data to inform best practices and ensure best possible attendance by student athletes.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7464457" y="351180"/>
            <a:ext cx="3464735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Our Dataset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D07540-E7EF-8B54-3660-1D3699DC666C}"/>
              </a:ext>
            </a:extLst>
          </p:cNvPr>
          <p:cNvSpPr txBox="1">
            <a:spLocks/>
          </p:cNvSpPr>
          <p:nvPr/>
        </p:nvSpPr>
        <p:spPr>
          <a:xfrm>
            <a:off x="6748440" y="2893235"/>
            <a:ext cx="4896770" cy="4206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Our data consisted of all student athlete tutorial sessions registered in the 23/24 school year.</a:t>
            </a:r>
          </a:p>
        </p:txBody>
      </p:sp>
    </p:spTree>
    <p:extLst>
      <p:ext uri="{BB962C8B-B14F-4D97-AF65-F5344CB8AC3E}">
        <p14:creationId xmlns:p14="http://schemas.microsoft.com/office/powerpoint/2010/main" val="71081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3445F7-FD8B-494B-8F82-8DFCE98D1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6A9BA-045C-45E7-AF03-BAE3E00AF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DD7D2A-025A-D20A-AB8B-85BF0776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4" y="964692"/>
            <a:ext cx="9607892" cy="49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30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F3CA5-371E-03E9-83C5-F5A7CBB6B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81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students in a classroom&#10;&#10;Description automatically generated">
            <a:extLst>
              <a:ext uri="{FF2B5EF4-FFF2-40B4-BE49-F238E27FC236}">
                <a16:creationId xmlns:a16="http://schemas.microsoft.com/office/drawing/2014/main" id="{D9FCA1A7-F02A-8939-D354-4CCD79DFF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2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560502"/>
            <a:ext cx="11471565" cy="173934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76900"/>
                </a:solidFill>
              </a:rPr>
              <a:t>Question 3: </a:t>
            </a:r>
            <a:r>
              <a:rPr lang="en-US" sz="3600">
                <a:solidFill>
                  <a:srgbClr val="F76900"/>
                </a:solidFill>
                <a:latin typeface="Corbel"/>
                <a:ea typeface="Verdana"/>
              </a:rPr>
              <a:t>How does a sport's status as in/out of season influence tutorial session scheduling? Attendance?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47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5724CA-8231-4BAD-91CB-B014A248E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6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C7E6BD-F308-426B-93A1-DF8888BAD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816F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61DDF03-C74E-85BB-6F38-5ECD6533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0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770709"/>
            <a:ext cx="11471565" cy="1739347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4: </a:t>
            </a:r>
            <a:r>
              <a:rPr lang="en-US" sz="2800">
                <a:solidFill>
                  <a:srgbClr val="F76900"/>
                </a:solidFill>
                <a:latin typeface="Corbel"/>
                <a:ea typeface="Verdana"/>
              </a:rPr>
              <a:t>For whom are tutoring sessions scheduled most, and least, often? What characteristics are shared by students who most often, or least, often attend scheduled tutoring sessions once they are scheduled?</a:t>
            </a:r>
            <a:endParaRPr lang="en-US" sz="28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7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3667E-172C-0F19-86C5-83DD172D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042"/>
            <a:ext cx="12192000" cy="617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4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4E0983A3-E328-015C-D405-003A6025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8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29AF-A8D9-08DB-0189-AB13611C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Table That Shows How Mixed Race Athletes Are Mixed – Any Ethnicity With a Comma</a:t>
            </a:r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797665CF-371B-E8B2-F6E8-CB1265ECC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358" y="2011680"/>
            <a:ext cx="6187201" cy="4206240"/>
          </a:xfrm>
        </p:spPr>
      </p:pic>
    </p:spTree>
    <p:extLst>
      <p:ext uri="{BB962C8B-B14F-4D97-AF65-F5344CB8AC3E}">
        <p14:creationId xmlns:p14="http://schemas.microsoft.com/office/powerpoint/2010/main" val="1228011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067B94B3-94BE-9F38-C561-409D457CF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01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>
                <a:solidFill>
                  <a:srgbClr val="F76900"/>
                </a:solidFill>
              </a:rPr>
              <a:t>Question 1: Which majors/schools correlate with the highest and lowest number of tutorial session cancellations? No shows?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B90E0B4-A422-A685-5F04-3195F091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399"/>
            <a:ext cx="12192000" cy="62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73D9C3D-B3F9-8491-E1AA-7AA34CA6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1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C12D4303-35CD-8921-007F-75FE6217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5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diagram of a college&#10;&#10;Description automatically generated">
            <a:extLst>
              <a:ext uri="{FF2B5EF4-FFF2-40B4-BE49-F238E27FC236}">
                <a16:creationId xmlns:a16="http://schemas.microsoft.com/office/drawing/2014/main" id="{0EB5B40B-DAC2-6562-790A-04BF8FA03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BC1894-C89C-D409-4BDE-F505B20E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61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64E732A-B5A9-8EF4-392C-E2242BD9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75135"/>
            <a:ext cx="10902501" cy="49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3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2FCA38C-547C-D87F-0649-B23E2A74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95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5343-4D4B-1899-0999-55F0C96C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Of Cumulative GPA On Attendance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3DE9A2E-AE5C-1BA9-C09B-24FF2364AC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649673"/>
            <a:ext cx="4754880" cy="293025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ABF05-6C6B-BAF1-30B7-D4CFD92BF4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Attended is dummy var as to whether a session was attended or not</a:t>
            </a:r>
          </a:p>
          <a:p>
            <a:r>
              <a:rPr lang="en-US"/>
              <a:t>There is an estimated 2% (very marginal) statistically significant negative effect on attendance as GPA rises.</a:t>
            </a:r>
          </a:p>
        </p:txBody>
      </p:sp>
    </p:spTree>
    <p:extLst>
      <p:ext uri="{BB962C8B-B14F-4D97-AF65-F5344CB8AC3E}">
        <p14:creationId xmlns:p14="http://schemas.microsoft.com/office/powerpoint/2010/main" val="3289158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5FC3-1A01-7FDA-1F6B-A8EC7DE0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Model Of Credits Taken In Semester On Attendance</a:t>
            </a:r>
          </a:p>
        </p:txBody>
      </p:sp>
      <p:pic>
        <p:nvPicPr>
          <p:cNvPr id="5" name="Content Placeholder 4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A5688553-3B99-FF21-B3B9-1BE72B56D5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861825"/>
            <a:ext cx="4754880" cy="250595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EB211-4E39-9ECB-CCB1-348A95C517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 smaller effect than previous</a:t>
            </a:r>
          </a:p>
        </p:txBody>
      </p:sp>
    </p:spTree>
    <p:extLst>
      <p:ext uri="{BB962C8B-B14F-4D97-AF65-F5344CB8AC3E}">
        <p14:creationId xmlns:p14="http://schemas.microsoft.com/office/powerpoint/2010/main" val="504227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915226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5: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During which parts of the year are sessions most often attended, cancelled, or missed?</a:t>
            </a:r>
            <a:endParaRPr lang="en-US" sz="32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Note Use of Primary Major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Did not have access to Major Desc at the time.</a:t>
            </a:r>
          </a:p>
          <a:p>
            <a:r>
              <a:rPr lang="en-US"/>
              <a:t>Majors will not reflect changes between Fall 2023 and Spring 2024 for this part.</a:t>
            </a:r>
          </a:p>
          <a:p>
            <a:r>
              <a:rPr lang="en-US"/>
              <a:t>Not many student athletes changed majors so results should not be drastically altered.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B1F81F-6E78-4A7F-8286-F774D81B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57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F1AEC6-1C76-4D0C-BCAE-79F0C93D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D07D00B-C3A5-F8E8-0503-665AEFDB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463"/>
            <a:ext cx="12192000" cy="54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33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6: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How do weather conditions such as rain or snow influence rates of tutorial session attendance? Are the effects significantly correlated with any particular characteristics among groups of student-athletes?</a:t>
            </a:r>
            <a:endParaRPr lang="en-US" sz="32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48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82F8-69E3-4A7F-B9EE-0BE98D8C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Weather Jargon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D7E1-F936-F5A5-A639-92701713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Sig Rainy Does not include drizzles</a:t>
            </a:r>
          </a:p>
          <a:p>
            <a:r>
              <a:rPr lang="en-US"/>
              <a:t>Snowy includes Wintry Mix</a:t>
            </a:r>
          </a:p>
          <a:p>
            <a:r>
              <a:rPr lang="en-US"/>
              <a:t>Windy implies 20+ mph wind speeds</a:t>
            </a:r>
          </a:p>
          <a:p>
            <a:r>
              <a:rPr lang="en-US"/>
              <a:t>For Temperature Bins in deg F: Below Freezing &lt;= 32, Cold from 33-50, Hoodie Weather from 51-65, Nice from 66-85, Hot &gt; 85</a:t>
            </a:r>
          </a:p>
          <a:p>
            <a:r>
              <a:rPr lang="en-US"/>
              <a:t>For Combo Bins: Below Freezing Or Cold and Hoodie Weather Or Nice combine temperature bins, Sig </a:t>
            </a:r>
            <a:r>
              <a:rPr lang="en-US" err="1"/>
              <a:t>Rainly</a:t>
            </a:r>
            <a:r>
              <a:rPr lang="en-US"/>
              <a:t> Or Snowy represent precipitation, Peaceful is if Hoodie Weather Or Nice and No </a:t>
            </a:r>
            <a:r>
              <a:rPr lang="en-US" err="1"/>
              <a:t>Precip</a:t>
            </a:r>
            <a:r>
              <a:rPr lang="en-US"/>
              <a:t>, Miserable is if Below Freezing Or Cold and there is </a:t>
            </a:r>
            <a:r>
              <a:rPr lang="en-US" err="1"/>
              <a:t>Precip</a:t>
            </a:r>
            <a:r>
              <a:rPr lang="en-US"/>
              <a:t>, for the Wind and Calm Air combos with and without </a:t>
            </a:r>
            <a:r>
              <a:rPr lang="en-US" err="1"/>
              <a:t>Precip</a:t>
            </a:r>
            <a:r>
              <a:rPr lang="en-US"/>
              <a:t> the wind speed for Wind is 15+ mph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1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E88E2-D732-ACC9-FA73-6CF28916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Conditions Provided From </a:t>
            </a:r>
            <a:r>
              <a:rPr lang="en-US" err="1"/>
              <a:t>WUnderground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F5345E73-5571-BF8B-9364-DFF4B2032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7082" y="2011680"/>
            <a:ext cx="4975754" cy="4206240"/>
          </a:xfrm>
        </p:spPr>
      </p:pic>
    </p:spTree>
    <p:extLst>
      <p:ext uri="{BB962C8B-B14F-4D97-AF65-F5344CB8AC3E}">
        <p14:creationId xmlns:p14="http://schemas.microsoft.com/office/powerpoint/2010/main" val="3408205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97BEEE3E-98A0-81FF-543F-E3D562AE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16067"/>
            <a:ext cx="11548872" cy="5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63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A9AFA1F-F37A-4EFF-42ED-B6A8FAF4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89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weather conditions&#10;&#10;Description automatically generated">
            <a:extLst>
              <a:ext uri="{FF2B5EF4-FFF2-40B4-BE49-F238E27FC236}">
                <a16:creationId xmlns:a16="http://schemas.microsoft.com/office/drawing/2014/main" id="{98B06D9F-CF15-113F-C00F-238A4FB10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897"/>
            <a:ext cx="12192000" cy="54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Weather Condition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Wind Speed has marginal negative effect on attendance overall.</a:t>
            </a:r>
          </a:p>
          <a:p>
            <a:r>
              <a:rPr lang="en-US"/>
              <a:t>Rain has significant effect and so does fog but beware the small sample size (only 2 sessions for fog with both having non-attendance).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0086D674-718B-9664-CF77-F46FBB4388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408942"/>
            <a:ext cx="4754880" cy="1411715"/>
          </a:xfrm>
        </p:spPr>
      </p:pic>
    </p:spTree>
    <p:extLst>
      <p:ext uri="{BB962C8B-B14F-4D97-AF65-F5344CB8AC3E}">
        <p14:creationId xmlns:p14="http://schemas.microsoft.com/office/powerpoint/2010/main" val="685716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Temperature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Cold weather has significant negative impact, reinforcing what has been found.</a:t>
            </a:r>
          </a:p>
        </p:txBody>
      </p:sp>
      <p:pic>
        <p:nvPicPr>
          <p:cNvPr id="6" name="Content Placeholder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5DB2639-53F2-2DE1-5936-C1156D3B53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489529"/>
            <a:ext cx="4754880" cy="1250541"/>
          </a:xfrm>
        </p:spPr>
      </p:pic>
    </p:spTree>
    <p:extLst>
      <p:ext uri="{BB962C8B-B14F-4D97-AF65-F5344CB8AC3E}">
        <p14:creationId xmlns:p14="http://schemas.microsoft.com/office/powerpoint/2010/main" val="339277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 Condition Combo Model On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Cold weather impact solidified</a:t>
            </a:r>
          </a:p>
          <a:p>
            <a:r>
              <a:rPr lang="en-US"/>
              <a:t>Overall precipitation, not so much </a:t>
            </a:r>
          </a:p>
          <a:p>
            <a:r>
              <a:rPr lang="en-US"/>
              <a:t>Miserable does not distinguish itself from cold as there are many cold weather days without </a:t>
            </a:r>
            <a:r>
              <a:rPr lang="en-US" err="1"/>
              <a:t>precip</a:t>
            </a:r>
            <a:r>
              <a:rPr lang="en-US"/>
              <a:t>.</a:t>
            </a:r>
          </a:p>
          <a:p>
            <a:r>
              <a:rPr lang="en-US"/>
              <a:t>Peaceful days do significant boost attendance as they contrast the many cold days. 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429800-1AF2-3ED1-38EB-A75C44F067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555823"/>
            <a:ext cx="4754880" cy="3117954"/>
          </a:xfrm>
        </p:spPr>
      </p:pic>
    </p:spTree>
    <p:extLst>
      <p:ext uri="{BB962C8B-B14F-4D97-AF65-F5344CB8AC3E}">
        <p14:creationId xmlns:p14="http://schemas.microsoft.com/office/powerpoint/2010/main" val="103481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number&#10;&#10;Description automatically generated">
            <a:extLst>
              <a:ext uri="{FF2B5EF4-FFF2-40B4-BE49-F238E27FC236}">
                <a16:creationId xmlns:a16="http://schemas.microsoft.com/office/drawing/2014/main" id="{F64BAF08-F259-EDB7-9E46-220AD1C8F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7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Temp Condition Combo Model On Attendance Part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These are compared to calm air without precip.</a:t>
            </a:r>
          </a:p>
          <a:p>
            <a:r>
              <a:rPr lang="en-US"/>
              <a:t>Here precipitation is significant and so is wind over 15mph. They have an effect that intensifies when there are both strong winds and precipitation.</a:t>
            </a:r>
          </a:p>
          <a:p>
            <a:r>
              <a:rPr lang="en-US"/>
              <a:t>The model was also ran with wind threshold changed to 20+ mph with coefficients of (left values) of 0.04, 0.1, and 0.05 from top to bottom, all statistically significant.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85F080-360B-036E-470E-3D42DAAB1B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3726243"/>
            <a:ext cx="4754880" cy="777113"/>
          </a:xfrm>
        </p:spPr>
      </p:pic>
    </p:spTree>
    <p:extLst>
      <p:ext uri="{BB962C8B-B14F-4D97-AF65-F5344CB8AC3E}">
        <p14:creationId xmlns:p14="http://schemas.microsoft.com/office/powerpoint/2010/main" val="4261539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520F-9045-51C9-E3DB-2C374B13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Primer For Remaining Weather Related Slides</a:t>
            </a:r>
          </a:p>
        </p:txBody>
      </p:sp>
      <p:pic>
        <p:nvPicPr>
          <p:cNvPr id="5" name="Content Placeholder 4" descr="A screenshot of a data&#10;&#10;Description automatically generated">
            <a:extLst>
              <a:ext uri="{FF2B5EF4-FFF2-40B4-BE49-F238E27FC236}">
                <a16:creationId xmlns:a16="http://schemas.microsoft.com/office/drawing/2014/main" id="{657EE14E-BDF1-890B-AEEE-022D01EA1D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344" y="2902998"/>
            <a:ext cx="4754880" cy="242360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AD3FB-92CE-3EC7-3F1C-E1E8A433D3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Focus on 3rd and 5th column of this chunk of the table.</a:t>
            </a:r>
          </a:p>
          <a:p>
            <a:r>
              <a:rPr lang="en-US"/>
              <a:t>This represents the difference in session attendance between either the Student Athlete Characteristic (3rd) or Weather/Temp </a:t>
            </a:r>
            <a:r>
              <a:rPr lang="en-US" err="1"/>
              <a:t>Conditon</a:t>
            </a:r>
            <a:r>
              <a:rPr lang="en-US"/>
              <a:t> (5th) and the attendance of the sessions where both overlap.</a:t>
            </a:r>
          </a:p>
          <a:p>
            <a:r>
              <a:rPr lang="en-US"/>
              <a:t>Negative numbers represent overlap attendance increasing from characteristic while positive numbers reflect a decrease. </a:t>
            </a:r>
          </a:p>
          <a:p>
            <a:r>
              <a:rPr lang="en-US"/>
              <a:t>First half of following slides represents overlap attendance of at least 300 while second half represent overlap </a:t>
            </a:r>
            <a:r>
              <a:rPr lang="en-US" err="1"/>
              <a:t>attendace</a:t>
            </a:r>
            <a:r>
              <a:rPr lang="en-US"/>
              <a:t> of 100-299.</a:t>
            </a:r>
          </a:p>
        </p:txBody>
      </p:sp>
    </p:spTree>
    <p:extLst>
      <p:ext uri="{BB962C8B-B14F-4D97-AF65-F5344CB8AC3E}">
        <p14:creationId xmlns:p14="http://schemas.microsoft.com/office/powerpoint/2010/main" val="4056270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9EE8990-A215-3446-F338-B8ACD24D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42" b="-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119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8BC9284-0015-C385-60C5-300665A2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99" r="1" b="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5339179E-6227-2067-B6DC-D9050BBE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0" r="4516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90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A74807-645F-430A-B40C-40FEA02B5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420DB08-BD51-BBAE-A4E8-05991FEA36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86" r="1257" b="-1"/>
          <a:stretch/>
        </p:blipFill>
        <p:spPr>
          <a:xfrm>
            <a:off x="160867" y="587066"/>
            <a:ext cx="11870266" cy="56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69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0B8FB2F-8CD7-F925-09EF-44FEAAEB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78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247611-E7D6-1B39-AAA9-7278C6CD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44940"/>
            <a:ext cx="11548872" cy="516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72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screenshot of a sports team&#10;&#10;Description automatically generated">
            <a:extLst>
              <a:ext uri="{FF2B5EF4-FFF2-40B4-BE49-F238E27FC236}">
                <a16:creationId xmlns:a16="http://schemas.microsoft.com/office/drawing/2014/main" id="{950A7A9D-268E-7D85-9DA1-610791CD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16067"/>
            <a:ext cx="11548872" cy="52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8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C5BF14-C7F7-8CAE-62E2-6E7876B8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445"/>
            <a:ext cx="12192000" cy="5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A2ED1-5B12-3ADD-CB2F-97FF93A7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" y="859375"/>
            <a:ext cx="11548872" cy="51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37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E3F5AA9-7395-60A4-71F5-B698B4A9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54"/>
            <a:ext cx="12192000" cy="5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53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orange and black text&#10;&#10;Description automatically generated">
            <a:extLst>
              <a:ext uri="{FF2B5EF4-FFF2-40B4-BE49-F238E27FC236}">
                <a16:creationId xmlns:a16="http://schemas.microsoft.com/office/drawing/2014/main" id="{5435F7FB-A349-FD3E-39A0-E2F98570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69"/>
            <a:ext cx="12192000" cy="542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BED21-E74D-B40C-7F48-3D2BE69A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867"/>
            <a:ext cx="12192000" cy="54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screen shot of a chart&#10;&#10;Description automatically generated">
            <a:extLst>
              <a:ext uri="{FF2B5EF4-FFF2-40B4-BE49-F238E27FC236}">
                <a16:creationId xmlns:a16="http://schemas.microsoft.com/office/drawing/2014/main" id="{A8FA9CD9-BCFE-34C4-166E-A1EB0053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865"/>
            <a:ext cx="12192000" cy="54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23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6356CD69-75EA-C76A-B80D-E937537F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668"/>
            <a:ext cx="12192000" cy="544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4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31BEDEF3-E842-A866-FBD2-7361EF5C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907"/>
            <a:ext cx="12192000" cy="5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80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89A4498-A033-D27B-3926-DA4E63AE7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054"/>
            <a:ext cx="12192000" cy="54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43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2928364"/>
            <a:ext cx="11471565" cy="258017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7: What characteristics are shared by student-athletes who most, or least, often change their majors? Who intra-university transfer? What characteristics correlate with longer periods of "undeclared" major status?</a:t>
            </a:r>
            <a:endParaRPr lang="en-US" sz="2800">
              <a:solidFill>
                <a:srgbClr val="F76900"/>
              </a:solidFill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13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EEA21E-6F89-65A6-D2E8-67902055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6" y="124810"/>
            <a:ext cx="11758448" cy="66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88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5257EE1-84DA-DA9B-4487-548C8657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4" y="176048"/>
            <a:ext cx="6007786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29643-F405-1528-81BD-EAC0CF6E28D7}"/>
              </a:ext>
            </a:extLst>
          </p:cNvPr>
          <p:cNvSpPr txBox="1"/>
          <p:nvPr/>
        </p:nvSpPr>
        <p:spPr>
          <a:xfrm>
            <a:off x="236482" y="4821622"/>
            <a:ext cx="60237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Fall Count denotes transfers OUT, Spring Count denotes transfers IN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644E8AD-DC76-A995-AD09-9E02FD5BB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50" y="176048"/>
            <a:ext cx="5655956" cy="63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Major No Show Model Results (</a:t>
            </a:r>
            <a:r>
              <a:rPr lang="en-US" err="1"/>
              <a:t>TOo</a:t>
            </a:r>
            <a:r>
              <a:rPr lang="en-US"/>
              <a:t> Large For Screenshot)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Stat Sig Majors: Sport Venue &amp; Event Management, Supply Chain Management Undecided</a:t>
            </a:r>
          </a:p>
          <a:p>
            <a:r>
              <a:rPr lang="en-US"/>
              <a:t>Almost .4 coefficients for both (</a:t>
            </a:r>
            <a:r>
              <a:rPr lang="en-US" err="1"/>
              <a:t>IsNoShow</a:t>
            </a:r>
            <a:r>
              <a:rPr lang="en-US"/>
              <a:t> is a dummy variable)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66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23" y="349866"/>
            <a:ext cx="4213597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Insights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22" y="2064231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The highest number of "Undeclared" students reside in Men's sports, most notably lacrosse and football.</a:t>
            </a:r>
          </a:p>
          <a:p>
            <a:r>
              <a:rPr lang="en-US" sz="1800"/>
              <a:t>Declaring a major happens quickly overall in our dataset, typically less than 3 semesters</a:t>
            </a:r>
          </a:p>
          <a:p>
            <a:r>
              <a:rPr lang="en-US" sz="1800"/>
              <a:t>GPA is completely unaffected by declaration</a:t>
            </a:r>
          </a:p>
          <a:p>
            <a:r>
              <a:rPr lang="en-US" sz="1800"/>
              <a:t>Most common College Transfers happen OUTBOUND from SHD and A&amp;S, but A&amp;S and Professional Studies are the most transferred into</a:t>
            </a:r>
          </a:p>
          <a:p>
            <a:r>
              <a:rPr lang="en-US" sz="1800"/>
              <a:t>Most common Major Changes happen from A&amp;S-U, likely into Psych or Finance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6781285" y="351180"/>
            <a:ext cx="4988734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Possible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87248-ABA0-E3B5-B16F-F928EDACFC63}"/>
              </a:ext>
            </a:extLst>
          </p:cNvPr>
          <p:cNvSpPr txBox="1"/>
          <p:nvPr/>
        </p:nvSpPr>
        <p:spPr>
          <a:xfrm>
            <a:off x="6897413" y="2062655"/>
            <a:ext cx="4755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No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3042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258017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76900"/>
                </a:solidFill>
              </a:rPr>
              <a:t>Question 8: </a:t>
            </a:r>
            <a:r>
              <a:rPr lang="en-US" sz="2800">
                <a:solidFill>
                  <a:srgbClr val="F76900"/>
                </a:solidFill>
                <a:latin typeface="Corbel"/>
                <a:ea typeface="Verdana"/>
              </a:rPr>
              <a:t>Which schools and colleges have the highest and lowest percentage response rates for completion of professor grade checks?</a:t>
            </a: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34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classes&#10;&#10;Description automatically generated">
            <a:extLst>
              <a:ext uri="{FF2B5EF4-FFF2-40B4-BE49-F238E27FC236}">
                <a16:creationId xmlns:a16="http://schemas.microsoft.com/office/drawing/2014/main" id="{22929588-67C0-31CF-3D4A-01AE7157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" y="65690"/>
            <a:ext cx="11955517" cy="67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045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6FD5-1996-B3D6-7A24-0878AD80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23" y="349866"/>
            <a:ext cx="4213597" cy="1469347"/>
          </a:xfrm>
        </p:spPr>
        <p:txBody>
          <a:bodyPr/>
          <a:lstStyle/>
          <a:p>
            <a:r>
              <a:rPr lang="en-US">
                <a:solidFill>
                  <a:srgbClr val="F76900"/>
                </a:solidFill>
              </a:rPr>
              <a:t>Insights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7D701-91EF-94F7-C0AC-BF2D1233F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22" y="2064231"/>
            <a:ext cx="4896770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FYS and CHEM/BIO professors do a great job for the most part, with the number of reports written compared to students enrolled being greater.</a:t>
            </a:r>
          </a:p>
          <a:p>
            <a:r>
              <a:rPr lang="en-US" sz="1800"/>
              <a:t>PED has almost no grade checks written.</a:t>
            </a:r>
          </a:p>
          <a:p>
            <a:r>
              <a:rPr lang="en-US" sz="1800"/>
              <a:t>A lot of Gen Ed/ "weed out" type course codes that are taken early do a good job of writing grade checks, which is a good thing.</a:t>
            </a:r>
          </a:p>
          <a:p>
            <a:r>
              <a:rPr lang="en-US" sz="1800"/>
              <a:t>PED, PHI, PSY, SOC do a very bad job of writing reports considering the number of students enrolled in those course codes.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BE7CEB-0CAF-8A56-690E-70B9ABA3C6AB}"/>
              </a:ext>
            </a:extLst>
          </p:cNvPr>
          <p:cNvSpPr txBox="1">
            <a:spLocks/>
          </p:cNvSpPr>
          <p:nvPr/>
        </p:nvSpPr>
        <p:spPr>
          <a:xfrm>
            <a:off x="6781285" y="351180"/>
            <a:ext cx="4988734" cy="1469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76900"/>
                </a:solidFill>
              </a:rPr>
              <a:t>Possible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87248-ABA0-E3B5-B16F-F928EDACFC63}"/>
              </a:ext>
            </a:extLst>
          </p:cNvPr>
          <p:cNvSpPr txBox="1"/>
          <p:nvPr/>
        </p:nvSpPr>
        <p:spPr>
          <a:xfrm>
            <a:off x="6897413" y="2062655"/>
            <a:ext cx="475593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Ideally (in our own assumptions), every student should have a grade check accounted for, with best case scenario being multiple per student.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Classes with a large student athlete population (Philosophy, Psych, and Sociology) that produce less than 1/3 of grade checks per student athlete enrolled is a little problematic. Especially with Psych/Soc being majors transferred into at a higher rate 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Lower level course progression should garner more grade checks for these subjects</a:t>
            </a:r>
          </a:p>
        </p:txBody>
      </p:sp>
    </p:spTree>
    <p:extLst>
      <p:ext uri="{BB962C8B-B14F-4D97-AF65-F5344CB8AC3E}">
        <p14:creationId xmlns:p14="http://schemas.microsoft.com/office/powerpoint/2010/main" val="6280019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033467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9: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characteristics are shared by tutors who most consistently complete tutor reports? Who most often leave these incomplete?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1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graph of a barcode&#10;&#10;Description automatically generated">
            <a:extLst>
              <a:ext uri="{FF2B5EF4-FFF2-40B4-BE49-F238E27FC236}">
                <a16:creationId xmlns:a16="http://schemas.microsoft.com/office/drawing/2014/main" id="{B436DF9A-8B28-35FB-EF46-0CB21EBF6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248"/>
            <a:ext cx="12192000" cy="54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0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person and a child at a desk&#10;&#10;Description automatically generated">
            <a:extLst>
              <a:ext uri="{FF2B5EF4-FFF2-40B4-BE49-F238E27FC236}">
                <a16:creationId xmlns:a16="http://schemas.microsoft.com/office/drawing/2014/main" id="{DC1E32BD-C9A7-BC91-99FF-A613D1FA3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88763"/>
            <a:ext cx="10902501" cy="4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49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graph of statistics&#10;&#10;Description automatically generated">
            <a:extLst>
              <a:ext uri="{FF2B5EF4-FFF2-40B4-BE49-F238E27FC236}">
                <a16:creationId xmlns:a16="http://schemas.microsoft.com/office/drawing/2014/main" id="{ECB40DE9-F60F-31F6-039C-5DE53583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02392"/>
            <a:ext cx="10902501" cy="48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15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5907A6-9C00-594D-1F27-F16EC097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29" y="819576"/>
            <a:ext cx="10233174" cy="52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336918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10: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characteristics are shared by tutors who are designated as instructional assistants?</a:t>
            </a:r>
            <a:endParaRPr lang="en-US" sz="1100">
              <a:solidFill>
                <a:srgbClr val="0000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A107-E49D-48FF-74B8-589023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College No Show Model Results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346415-8B7D-B288-4E49-CF760D8A8B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Dual Major IS/MG small sample (1 Show).</a:t>
            </a:r>
          </a:p>
          <a:p>
            <a:r>
              <a:rPr lang="en-US"/>
              <a:t>Engineering and Comp Sci students may be found to be good at showing up with larger sample size.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A8E17F-A878-A208-3C4D-372378DF4D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0391" y="2399688"/>
            <a:ext cx="4754880" cy="3430224"/>
          </a:xfrm>
        </p:spPr>
      </p:pic>
    </p:spTree>
    <p:extLst>
      <p:ext uri="{BB962C8B-B14F-4D97-AF65-F5344CB8AC3E}">
        <p14:creationId xmlns:p14="http://schemas.microsoft.com/office/powerpoint/2010/main" val="4104212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BEAE2-C1C6-4677-A0EF-4C89EEB4A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" y="176109"/>
            <a:ext cx="12188952" cy="65314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screenshot of a report&#10;&#10;Description automatically generated">
            <a:extLst>
              <a:ext uri="{FF2B5EF4-FFF2-40B4-BE49-F238E27FC236}">
                <a16:creationId xmlns:a16="http://schemas.microsoft.com/office/drawing/2014/main" id="{478454D3-E1E6-B242-9C64-4B3E1D49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016019"/>
            <a:ext cx="10902501" cy="48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9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1E3DC-9F0F-9F8D-9ED8-32826EE6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When Did IAs Get Their Start</a:t>
            </a:r>
          </a:p>
        </p:txBody>
      </p:sp>
      <p:pic>
        <p:nvPicPr>
          <p:cNvPr id="5" name="Content Placeholder 4" descr="A screenshot of a calendar&#10;&#10;Description automatically generated">
            <a:extLst>
              <a:ext uri="{FF2B5EF4-FFF2-40B4-BE49-F238E27FC236}">
                <a16:creationId xmlns:a16="http://schemas.microsoft.com/office/drawing/2014/main" id="{198FC3C5-A9E1-E2C0-33DD-12A430771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0046" y="2176462"/>
            <a:ext cx="2409825" cy="3876675"/>
          </a:xfrm>
        </p:spPr>
      </p:pic>
    </p:spTree>
    <p:extLst>
      <p:ext uri="{BB962C8B-B14F-4D97-AF65-F5344CB8AC3E}">
        <p14:creationId xmlns:p14="http://schemas.microsoft.com/office/powerpoint/2010/main" val="3446713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644D-5EDF-60E2-AEB1-ABB303CC7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What Are </a:t>
            </a:r>
            <a:r>
              <a:rPr lang="en-US" err="1"/>
              <a:t>IAs'</a:t>
            </a:r>
            <a:r>
              <a:rPr lang="en-US"/>
              <a:t> Standing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A52F81-7B0C-A1CE-C37F-62CAF291D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484" y="3538537"/>
            <a:ext cx="2266950" cy="1152525"/>
          </a:xfrm>
        </p:spPr>
      </p:pic>
    </p:spTree>
    <p:extLst>
      <p:ext uri="{BB962C8B-B14F-4D97-AF65-F5344CB8AC3E}">
        <p14:creationId xmlns:p14="http://schemas.microsoft.com/office/powerpoint/2010/main" val="2440143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9F55-90E8-21F2-9449-3FE6239A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IA </a:t>
            </a:r>
            <a:r>
              <a:rPr lang="en-US" err="1"/>
              <a:t>STudents</a:t>
            </a:r>
            <a:r>
              <a:rPr lang="en-US"/>
              <a:t> Also Have A Higher GPA Than Their Counterparts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4C192-D651-BE98-4443-8439F106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Avg IA GPA = 3.76</a:t>
            </a:r>
          </a:p>
          <a:p>
            <a:r>
              <a:rPr lang="en-US"/>
              <a:t>Avg non-IA GPA = 3.71</a:t>
            </a:r>
          </a:p>
        </p:txBody>
      </p:sp>
    </p:spTree>
    <p:extLst>
      <p:ext uri="{BB962C8B-B14F-4D97-AF65-F5344CB8AC3E}">
        <p14:creationId xmlns:p14="http://schemas.microsoft.com/office/powerpoint/2010/main" val="14073363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566832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11: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To what extent does feedback shared by professors via grade checks and/or Orange </a:t>
            </a:r>
            <a:r>
              <a:rPr lang="en-US" sz="3200" err="1">
                <a:solidFill>
                  <a:srgbClr val="F76900"/>
                </a:solidFill>
                <a:latin typeface="Corbel"/>
                <a:ea typeface="Verdana"/>
              </a:rPr>
              <a:t>SUccess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 flags/kudos correlate with student-athletes' final grades?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07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6B47A-087A-B4F4-B99B-780CD008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5" y="740979"/>
            <a:ext cx="5452428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09106-E2A0-975A-9D2B-76C100C8650A}"/>
              </a:ext>
            </a:extLst>
          </p:cNvPr>
          <p:cNvSpPr txBox="1"/>
          <p:nvPr/>
        </p:nvSpPr>
        <p:spPr>
          <a:xfrm>
            <a:off x="683172" y="5123793"/>
            <a:ext cx="539968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 correlation is found between difference in final grade from that at the grade checks when grade checks are completed.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BF3C7-D92B-40FA-B262-54357187DD73}"/>
              </a:ext>
            </a:extLst>
          </p:cNvPr>
          <p:cNvSpPr txBox="1"/>
          <p:nvPr/>
        </p:nvSpPr>
        <p:spPr>
          <a:xfrm>
            <a:off x="6109139" y="262758"/>
            <a:ext cx="607629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INSIGHTS + POSSIBLE CHANGES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B9910-19D0-9AFF-399F-485A4C0D6704}"/>
              </a:ext>
            </a:extLst>
          </p:cNvPr>
          <p:cNvSpPr txBox="1"/>
          <p:nvPr/>
        </p:nvSpPr>
        <p:spPr>
          <a:xfrm>
            <a:off x="6385034" y="1031327"/>
            <a:ext cx="553106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tested this model with 3 different groups:</a:t>
            </a:r>
          </a:p>
          <a:p>
            <a:r>
              <a:rPr lang="en-US"/>
              <a:t>  - All student athletes</a:t>
            </a:r>
          </a:p>
          <a:p>
            <a:r>
              <a:rPr lang="en-US"/>
              <a:t>  - All athletes with a 3.3 or higher</a:t>
            </a:r>
          </a:p>
          <a:p>
            <a:r>
              <a:rPr lang="en-US"/>
              <a:t>  - All athletes with a 2.0 or lower</a:t>
            </a:r>
          </a:p>
          <a:p>
            <a:r>
              <a:rPr lang="en-US"/>
              <a:t>All of these models proved there is no correlation between the final grade increasing and the number of grade checks submitted.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As for future changes, this begs the question of how grade checks can help influence the final grade of those at risk or with lower grades.</a:t>
            </a:r>
          </a:p>
          <a:p>
            <a:endParaRPr lang="en-US"/>
          </a:p>
          <a:p>
            <a:r>
              <a:rPr lang="en-US"/>
              <a:t>Potentially Exam feedback is more helpful than assessment of course grades as a whole? Changing what denotes an "at risk" student? Requiring a student self-check alongside the grade check?</a:t>
            </a:r>
          </a:p>
        </p:txBody>
      </p:sp>
    </p:spTree>
    <p:extLst>
      <p:ext uri="{BB962C8B-B14F-4D97-AF65-F5344CB8AC3E}">
        <p14:creationId xmlns:p14="http://schemas.microsoft.com/office/powerpoint/2010/main" val="341827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336918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12: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classes are most often dropped by student-athletes? Withdrawn from? What schools and/or majors typically correlate with the highest amounts of drops and withdrawals?</a:t>
            </a:r>
            <a:endParaRPr lang="en-US" sz="1100">
              <a:solidFill>
                <a:srgbClr val="0000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51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llege list&#10;&#10;Description automatically generated">
            <a:extLst>
              <a:ext uri="{FF2B5EF4-FFF2-40B4-BE49-F238E27FC236}">
                <a16:creationId xmlns:a16="http://schemas.microsoft.com/office/drawing/2014/main" id="{3D09D238-752B-F922-5A81-907D3DE7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0" y="196083"/>
            <a:ext cx="5562600" cy="3943350"/>
          </a:xfrm>
          <a:prstGeom prst="rect">
            <a:avLst/>
          </a:prstGeom>
        </p:spPr>
      </p:pic>
      <p:pic>
        <p:nvPicPr>
          <p:cNvPr id="3" name="Picture 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103A9781-5020-8EC3-5D22-0F996635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16" y="197813"/>
            <a:ext cx="5311059" cy="6346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9853E3-96C5-C9C3-22BE-9CA09F244B5E}"/>
              </a:ext>
            </a:extLst>
          </p:cNvPr>
          <p:cNvSpPr txBox="1"/>
          <p:nvPr/>
        </p:nvSpPr>
        <p:spPr>
          <a:xfrm>
            <a:off x="277090" y="4495030"/>
            <a:ext cx="52801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These charts denote the number of students with withdrawals per college and the number of withdrawals per class code (with a WD percentage above 15%)</a:t>
            </a:r>
          </a:p>
        </p:txBody>
      </p:sp>
    </p:spTree>
    <p:extLst>
      <p:ext uri="{BB962C8B-B14F-4D97-AF65-F5344CB8AC3E}">
        <p14:creationId xmlns:p14="http://schemas.microsoft.com/office/powerpoint/2010/main" val="3604040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126711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13: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What is the breakdown of rates at which student-athletes receive support in different levels of coursework (100/200/300/400/500+)?</a:t>
            </a: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456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9D6AC-B583-4DCF-89D8-12F6A13BD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6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9A562-3A05-4F49-8985-6050DA5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chemeClr val="bg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C1009-44B8-469B-8AB6-7A0642CC6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1388FE22-F25D-A7C5-E1FE-1330A05A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74503"/>
            <a:ext cx="9951041" cy="45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48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6E37985-09B8-4F09-93C7-44CB3EDE5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6198"/>
            <a:ext cx="12192000" cy="60056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text and numbers&#10;&#10;Description automatically generated">
            <a:extLst>
              <a:ext uri="{FF2B5EF4-FFF2-40B4-BE49-F238E27FC236}">
                <a16:creationId xmlns:a16="http://schemas.microsoft.com/office/drawing/2014/main" id="{7478B77F-9FFB-7C0C-578D-A23FDF7A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947"/>
            <a:ext cx="12192000" cy="55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8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428883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14: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On which days of the week is tutoring most regularly attended? Most often cancelled?</a:t>
            </a:r>
            <a:endParaRPr lang="en-US">
              <a:solidFill>
                <a:srgbClr val="099BDD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75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59D6AC-B583-4DCF-89D8-12F6A13BD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19A562-3A05-4F49-8985-6050DA5B3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cap="sq">
            <a:solidFill>
              <a:schemeClr val="bg1">
                <a:lumMod val="90000"/>
                <a:lumOff val="1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BC1009-44B8-469B-8AB6-7A0642CC6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D163655-A6C3-E390-BD68-26413F9C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186942"/>
            <a:ext cx="9951041" cy="44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38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428883"/>
            <a:ext cx="11471565" cy="173934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76900"/>
                </a:solidFill>
              </a:rPr>
              <a:t>Question 15: </a:t>
            </a:r>
            <a:r>
              <a:rPr lang="en-US" sz="3200">
                <a:solidFill>
                  <a:srgbClr val="F76900"/>
                </a:solidFill>
                <a:latin typeface="Corbel"/>
                <a:ea typeface="Verdana"/>
              </a:rPr>
              <a:t>During which times of day are tutorial sessions most often attended? Most often cancelled?</a:t>
            </a:r>
            <a:endParaRPr lang="en-US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029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hite and orange chart&#10;&#10;Description automatically generated">
            <a:extLst>
              <a:ext uri="{FF2B5EF4-FFF2-40B4-BE49-F238E27FC236}">
                <a16:creationId xmlns:a16="http://schemas.microsoft.com/office/drawing/2014/main" id="{C750E752-6650-CC18-83B4-0B107EA9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933"/>
            <a:ext cx="12192000" cy="5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693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678504"/>
            <a:ext cx="11471565" cy="1739347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76900"/>
                </a:solidFill>
              </a:rPr>
              <a:t>Question 16: </a:t>
            </a:r>
            <a:r>
              <a:rPr lang="en-US" sz="2400">
                <a:solidFill>
                  <a:srgbClr val="F76900"/>
                </a:solidFill>
                <a:latin typeface="Corbel"/>
                <a:ea typeface="Verdana"/>
              </a:rPr>
              <a:t>How many average credits per semester are transfer student-athletes typically awarded upon transferring into Syracuse University? How does this number change in correlation with deeper progress into one's degree (ex: second semester transfer vs third, vs fourth or fifth)</a:t>
            </a:r>
            <a:endParaRPr lang="en-US" sz="2400">
              <a:solidFill>
                <a:srgbClr val="099BDD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120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428369-F1FB-B286-B017-2AE778B3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8630"/>
            <a:ext cx="6096000" cy="2691740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0FAB6A9-F8C9-CC49-6143-A691FC01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81568"/>
            <a:ext cx="11357741" cy="32246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FF151-3ED8-6611-4B98-A79A45E7A3D8}"/>
              </a:ext>
            </a:extLst>
          </p:cNvPr>
          <p:cNvSpPr txBox="1"/>
          <p:nvPr/>
        </p:nvSpPr>
        <p:spPr>
          <a:xfrm>
            <a:off x="7022223" y="236482"/>
            <a:ext cx="471651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INSIGHTS</a:t>
            </a:r>
          </a:p>
          <a:p>
            <a:pPr algn="ctr"/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8F232-91F8-26C3-5B40-83D9DF2DD374}"/>
              </a:ext>
            </a:extLst>
          </p:cNvPr>
          <p:cNvSpPr txBox="1"/>
          <p:nvPr/>
        </p:nvSpPr>
        <p:spPr>
          <a:xfrm>
            <a:off x="6798879" y="880240"/>
            <a:ext cx="493986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Transfer students garner a good amount of credits for the time they tend to transfer. Awarded credits tends to exceed Class Standing, especially as upperclassmen, which makes sense.</a:t>
            </a:r>
          </a:p>
          <a:p>
            <a:endParaRPr lang="en-US"/>
          </a:p>
          <a:p>
            <a:r>
              <a:rPr lang="en-US"/>
              <a:t>A&amp;S + VPA are the most common colleges to transfer into. VPA transfers made up 63.2% of all transfer students last year.</a:t>
            </a:r>
          </a:p>
        </p:txBody>
      </p:sp>
    </p:spTree>
    <p:extLst>
      <p:ext uri="{BB962C8B-B14F-4D97-AF65-F5344CB8AC3E}">
        <p14:creationId xmlns:p14="http://schemas.microsoft.com/office/powerpoint/2010/main" val="3012704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190" y="3678504"/>
            <a:ext cx="11471565" cy="1739347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76900"/>
                </a:solidFill>
              </a:rPr>
              <a:t>Bonus: Which Majors have the most sessions scheduled by student athletes, for Tutors and Instructional Assistants? </a:t>
            </a:r>
            <a:endParaRPr lang="en-US" sz="24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2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28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  <a:latin typeface="Corbel"/>
              <a:ea typeface="Verdana"/>
            </a:endParaRPr>
          </a:p>
          <a:p>
            <a:endParaRPr lang="en-US" sz="3600">
              <a:solidFill>
                <a:srgbClr val="F769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2F33D9-64F0-6652-B6BB-AAC5A2D5D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4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BCFD6A-DADD-6DBD-11C5-00FD9C39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34"/>
            <a:ext cx="12192000" cy="61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875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B24F9-302D-8E77-7E6F-57685FE03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87"/>
            <a:ext cx="12192000" cy="61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Banded</vt:lpstr>
      <vt:lpstr>Final Presentation</vt:lpstr>
      <vt:lpstr>Our Mission</vt:lpstr>
      <vt:lpstr>Question 1: Which majors/schools correlate with the highest and lowest number of tutorial session cancellations? No shows?</vt:lpstr>
      <vt:lpstr>Note Use of Primary Major</vt:lpstr>
      <vt:lpstr>PowerPoint Presentation</vt:lpstr>
      <vt:lpstr>PowerPoint Presentation</vt:lpstr>
      <vt:lpstr>Major No Show Model Results (TOo Large For Screenshot)</vt:lpstr>
      <vt:lpstr>College No Show Model Results </vt:lpstr>
      <vt:lpstr>PowerPoint Presentation</vt:lpstr>
      <vt:lpstr>PowerPoint Presentation</vt:lpstr>
      <vt:lpstr>Major Cancel Model Results (TOo Large For Screenshot)</vt:lpstr>
      <vt:lpstr>College Cancel Model Results </vt:lpstr>
      <vt:lpstr>Question 2: Which majors/schools correlate with the highest and lowest credit loads per semester? Total hours in the classroom weekly? Total hours of tutoring weekly? </vt:lpstr>
      <vt:lpstr>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3: How does a sport's status as in/out of season influence tutorial session scheduling? Attendance?  </vt:lpstr>
      <vt:lpstr>PowerPoint Presentation</vt:lpstr>
      <vt:lpstr>Question 4: For whom are tutoring sessions scheduled most, and least, often? What characteristics are shared by students who most often, or least, often attend scheduled tutoring sessions once they are scheduled?   </vt:lpstr>
      <vt:lpstr>PowerPoint Presentation</vt:lpstr>
      <vt:lpstr>PowerPoint Presentation</vt:lpstr>
      <vt:lpstr>Table That Shows How Mixed Race Athletes Are Mixed – Any Ethnicity With a Comma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Of Cumulative GPA On Attendance</vt:lpstr>
      <vt:lpstr>Model Of Credits Taken In Semester On Attendance</vt:lpstr>
      <vt:lpstr>Question 5: During which parts of the year are sessions most often attended, cancelled, or missed?    </vt:lpstr>
      <vt:lpstr>PowerPoint Presentation</vt:lpstr>
      <vt:lpstr>Question 6: How do weather conditions such as rain or snow influence rates of tutorial session attendance? Are the effects significantly correlated with any particular characteristics among groups of student-athletes?     </vt:lpstr>
      <vt:lpstr>Weather Jargon Notes</vt:lpstr>
      <vt:lpstr>Conditions Provided From WUnderground</vt:lpstr>
      <vt:lpstr>PowerPoint Presentation</vt:lpstr>
      <vt:lpstr>PowerPoint Presentation</vt:lpstr>
      <vt:lpstr>PowerPoint Presentation</vt:lpstr>
      <vt:lpstr>Weather Condition Model On Attendance</vt:lpstr>
      <vt:lpstr>Temperature Model On Attendance</vt:lpstr>
      <vt:lpstr>Temp Condition Combo Model On Attendance</vt:lpstr>
      <vt:lpstr>Temp Condition Combo Model On Attendance Part 2</vt:lpstr>
      <vt:lpstr>Primer For Remaining Weather Related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7: What characteristics are shared by student-athletes who most, or least, often change their majors? Who intra-university transfer? What characteristics correlate with longer periods of "undeclared" major status?      </vt:lpstr>
      <vt:lpstr>PowerPoint Presentation</vt:lpstr>
      <vt:lpstr>PowerPoint Presentation</vt:lpstr>
      <vt:lpstr>Insights Gained</vt:lpstr>
      <vt:lpstr>Question 8: Which schools and colleges have the highest and lowest percentage response rates for completion of professor grade checks?       </vt:lpstr>
      <vt:lpstr>PowerPoint Presentation</vt:lpstr>
      <vt:lpstr>Insights Gained</vt:lpstr>
      <vt:lpstr>Question 9: What characteristics are shared by tutors who most consistently complete tutor reports? Who most often leave these incomplete?     </vt:lpstr>
      <vt:lpstr>PowerPoint Presentation</vt:lpstr>
      <vt:lpstr>PowerPoint Presentation</vt:lpstr>
      <vt:lpstr>PowerPoint Presentation</vt:lpstr>
      <vt:lpstr>PowerPoint Presentation</vt:lpstr>
      <vt:lpstr>Question 10: What characteristics are shared by tutors who are designated as instructional assistants?      </vt:lpstr>
      <vt:lpstr>PowerPoint Presentation</vt:lpstr>
      <vt:lpstr>When Did IAs Get Their Start</vt:lpstr>
      <vt:lpstr>What Are IAs' Standing</vt:lpstr>
      <vt:lpstr>IA STudents Also Have A Higher GPA Than Their Counterparts</vt:lpstr>
      <vt:lpstr>Question 11: To what extent does feedback shared by professors via grade checks and/or Orange SUccess flags/kudos correlate with student-athletes' final grades?       </vt:lpstr>
      <vt:lpstr>PowerPoint Presentation</vt:lpstr>
      <vt:lpstr>Question 12: What classes are most often dropped by student-athletes? Withdrawn from? What schools and/or majors typically correlate with the highest amounts of drops and withdrawals?       </vt:lpstr>
      <vt:lpstr>PowerPoint Presentation</vt:lpstr>
      <vt:lpstr>Question 13: What is the breakdown of rates at which student-athletes receive support in different levels of coursework (100/200/300/400/500+)?     </vt:lpstr>
      <vt:lpstr>PowerPoint Presentation</vt:lpstr>
      <vt:lpstr>Question 14: On which days of the week is tutoring most regularly attended? Most often cancelled?      </vt:lpstr>
      <vt:lpstr>PowerPoint Presentation</vt:lpstr>
      <vt:lpstr>Question 15: During which times of day are tutorial sessions most often attended? Most often cancelled?       </vt:lpstr>
      <vt:lpstr>PowerPoint Presentation</vt:lpstr>
      <vt:lpstr>Question 16: How many average credits per semester are transfer student-athletes typically awarded upon transferring into Syracuse University? How does this number change in correlation with deeper progress into one's degree (ex: second semester transfer vs third, vs fourth or fifth)        </vt:lpstr>
      <vt:lpstr>PowerPoint Presentation</vt:lpstr>
      <vt:lpstr>Bonus: Which Majors have the most sessions scheduled by student athletes, for Tutors and Instructional Assistants?       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2024-08-22T16:09:24Z</dcterms:created>
  <dcterms:modified xsi:type="dcterms:W3CDTF">2024-08-27T15:41:37Z</dcterms:modified>
</cp:coreProperties>
</file>